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webp" ContentType="image/webp"/>
  <Override PartName="/ppt/media/image6.webp" ContentType="image/webp"/>
  <Override PartName="/ppt/media/image7.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0" r:id="rId5"/>
    <p:sldId id="261" r:id="rId6"/>
    <p:sldId id="262" r:id="rId7"/>
    <p:sldId id="264" r:id="rId8"/>
    <p:sldId id="265"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customXml" Target="../customXml/item3.xml"/><Relationship Id="rId15" Type="http://schemas.openxmlformats.org/officeDocument/2006/relationships/customXml" Target="../customXml/item2.xml"/><Relationship Id="rId14" Type="http://schemas.openxmlformats.org/officeDocument/2006/relationships/customXml" Target="../customXml/item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webp"/></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webp"/></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webp"/></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fontScale="90000"/>
          </a:bodyPr>
          <a:lstStyle/>
          <a:p>
            <a:r>
              <a:rPr lang="en-US" dirty="0">
                <a:solidFill>
                  <a:schemeClr val="accent3"/>
                </a:solidFill>
              </a:rPr>
              <a:t>Face Recognition with </a:t>
            </a:r>
            <a:r>
              <a:rPr lang="en-US" dirty="0" err="1">
                <a:solidFill>
                  <a:schemeClr val="accent3"/>
                </a:solidFill>
              </a:rPr>
              <a:t>pythonAI</a:t>
            </a:r>
            <a:endParaRPr lang="en-US" sz="8000" dirty="0">
              <a:solidFill>
                <a:schemeClr val="accent3"/>
              </a:solidFill>
            </a:endParaRPr>
          </a:p>
        </p:txBody>
      </p:sp>
      <p:sp>
        <p:nvSpPr>
          <p:cNvPr id="3" name="Subtitle 2"/>
          <p:cNvSpPr>
            <a:spLocks noGrp="1"/>
          </p:cNvSpPr>
          <p:nvPr>
            <p:ph type="subTitle" idx="1"/>
          </p:nvPr>
        </p:nvSpPr>
        <p:spPr>
          <a:xfrm>
            <a:off x="4970780" y="4672965"/>
            <a:ext cx="6269355" cy="593725"/>
          </a:xfrm>
        </p:spPr>
        <p:txBody>
          <a:bodyPr>
            <a:normAutofit fontScale="80000"/>
          </a:bodyPr>
          <a:lstStyle/>
          <a:p>
            <a:r>
              <a:rPr lang="en-US" dirty="0">
                <a:latin typeface="Algerian" panose="04020705040A02060702" charset="0"/>
                <a:cs typeface="Algerian" panose="04020705040A02060702" charset="0"/>
              </a:rPr>
              <a:t> </a:t>
            </a:r>
            <a:r>
              <a:rPr lang="en-US" dirty="0" err="1">
                <a:latin typeface="Algerian" panose="04020705040A02060702" charset="0"/>
                <a:cs typeface="Algerian" panose="04020705040A02060702" charset="0"/>
              </a:rPr>
              <a:t>by</a:t>
            </a:r>
            <a:r>
              <a:rPr lang="en-US" altLang="en-US" dirty="0" err="1">
                <a:latin typeface="Algerian" panose="04020705040A02060702" charset="0"/>
                <a:cs typeface="Algerian" panose="04020705040A02060702" charset="0"/>
              </a:rPr>
              <a:t> </a:t>
            </a:r>
            <a:r>
              <a:rPr lang="en-US" dirty="0" err="1">
                <a:latin typeface="Algerian" panose="04020705040A02060702" charset="0"/>
                <a:cs typeface="Algerian" panose="04020705040A02060702" charset="0"/>
              </a:rPr>
              <a:t>:</a:t>
            </a:r>
            <a:r>
              <a:rPr lang="en-US" altLang="en-US" dirty="0" err="1">
                <a:latin typeface="Algerian" panose="04020705040A02060702" charset="0"/>
                <a:cs typeface="Algerian" panose="04020705040A02060702" charset="0"/>
              </a:rPr>
              <a:t> </a:t>
            </a:r>
            <a:r>
              <a:rPr lang="en-US" dirty="0" err="1">
                <a:latin typeface="Algerian" panose="04020705040A02060702" charset="0"/>
                <a:cs typeface="Algerian" panose="04020705040A02060702" charset="0"/>
              </a:rPr>
              <a:t>jaafar</a:t>
            </a:r>
            <a:r>
              <a:rPr lang="en-US" dirty="0">
                <a:latin typeface="Algerian" panose="04020705040A02060702" charset="0"/>
                <a:cs typeface="Algerian" panose="04020705040A02060702" charset="0"/>
              </a:rPr>
              <a:t> </a:t>
            </a:r>
            <a:r>
              <a:rPr lang="en-US" dirty="0" err="1">
                <a:latin typeface="Algerian" panose="04020705040A02060702" charset="0"/>
                <a:cs typeface="Algerian" panose="04020705040A02060702" charset="0"/>
              </a:rPr>
              <a:t>ali</a:t>
            </a:r>
            <a:r>
              <a:rPr lang="en-US" dirty="0">
                <a:latin typeface="Algerian" panose="04020705040A02060702" charset="0"/>
                <a:cs typeface="Algerian" panose="04020705040A02060702" charset="0"/>
              </a:rPr>
              <a:t> muter and </a:t>
            </a:r>
            <a:r>
              <a:rPr lang="en-US" dirty="0" err="1">
                <a:latin typeface="Algerian" panose="04020705040A02060702" charset="0"/>
                <a:cs typeface="Algerian" panose="04020705040A02060702" charset="0"/>
              </a:rPr>
              <a:t>sajad</a:t>
            </a:r>
            <a:r>
              <a:rPr lang="en-US" dirty="0">
                <a:latin typeface="Algerian" panose="04020705040A02060702" charset="0"/>
                <a:cs typeface="Algerian" panose="04020705040A02060702" charset="0"/>
              </a:rPr>
              <a:t> </a:t>
            </a:r>
            <a:r>
              <a:rPr lang="en-US" dirty="0" err="1">
                <a:latin typeface="Algerian" panose="04020705040A02060702" charset="0"/>
                <a:cs typeface="Algerian" panose="04020705040A02060702" charset="0"/>
              </a:rPr>
              <a:t>ali</a:t>
            </a:r>
            <a:endParaRPr lang="en-US" sz="2400" dirty="0">
              <a:latin typeface="Algerian" panose="04020705040A02060702" charset="0"/>
              <a:cs typeface="Algerian" panose="04020705040A02060702" charset="0"/>
            </a:endParaRPr>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463531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r>
              <a:rPr lang="en-US" dirty="0">
                <a:solidFill>
                  <a:schemeClr val="tx1"/>
                </a:solidFill>
              </a:rPr>
              <a:t>Abstract</a:t>
            </a:r>
            <a:endParaRPr lang="en-US" dirty="0">
              <a:solidFill>
                <a:schemeClr val="tx1"/>
              </a:solidFill>
            </a:endParaRPr>
          </a:p>
          <a:p>
            <a:endParaRPr lang="en-US" dirty="0">
              <a:solidFill>
                <a:schemeClr val="tx1"/>
              </a:solidFill>
            </a:endParaRPr>
          </a:p>
          <a:p>
            <a:r>
              <a:rPr lang="en-US" dirty="0">
                <a:solidFill>
                  <a:schemeClr val="tx1"/>
                </a:solidFill>
              </a:rPr>
              <a:t>This project focuses on building a real-time face recognition system using Python and artificial intelligence. Face recognition technology is widely used in security, authentication, and surveillance systems. The system detects and identifies faces from images or video streams, providing an accurate and fast solution for various applications. In this project, we use powerful Python libraries such as OpenCV, </a:t>
            </a:r>
            <a:r>
              <a:rPr lang="en-US" dirty="0" err="1">
                <a:solidFill>
                  <a:schemeClr val="tx1"/>
                </a:solidFill>
              </a:rPr>
              <a:t>face_recognition</a:t>
            </a:r>
            <a:r>
              <a:rPr lang="en-US" dirty="0">
                <a:solidFill>
                  <a:schemeClr val="tx1"/>
                </a:solidFill>
              </a:rPr>
              <a:t>, and NumPy to achieve high-accuracy results.</a:t>
            </a:r>
            <a:endParaRPr lang="en-US" dirty="0">
              <a:solidFill>
                <a:schemeClr val="tx1"/>
              </a:solidFill>
            </a:endParaRPr>
          </a:p>
        </p:txBody>
      </p:sp>
      <p:sp>
        <p:nvSpPr>
          <p:cNvPr id="11" name="Text Placeholder 10"/>
          <p:cNvSpPr>
            <a:spLocks noGrp="1"/>
          </p:cNvSpPr>
          <p:nvPr>
            <p:ph type="body" sz="half" idx="2"/>
          </p:nvPr>
        </p:nvSpPr>
        <p:spPr/>
        <p:txBody>
          <a:bodyPr/>
          <a:lstStyle/>
          <a:p>
            <a:endParaRPr lang="en-US"/>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4674636"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solidFill>
                  <a:schemeClr val="tx1"/>
                </a:solidFill>
              </a:rPr>
              <a:t>Introduction</a:t>
            </a:r>
            <a:endParaRPr lang="en-US" dirty="0">
              <a:solidFill>
                <a:schemeClr val="tx1"/>
              </a:solidFill>
            </a:endParaRPr>
          </a:p>
          <a:p>
            <a:endParaRPr lang="en-US" dirty="0">
              <a:solidFill>
                <a:schemeClr val="tx1"/>
              </a:solidFill>
            </a:endParaRPr>
          </a:p>
          <a:p>
            <a:r>
              <a:rPr lang="en-US" dirty="0">
                <a:solidFill>
                  <a:schemeClr val="tx1"/>
                </a:solidFill>
              </a:rPr>
              <a:t>Face recognition is a biometric method of identifying or verifying a person based on their facial features. Unlike traditional password-based systems, face recognition provides a contactless, efficient, and reliable way of authentication. The goal of this project is to design a Python-based system capable of detecting faces, extracting facial features, and comparing them with a database of known faces in real-time.</a:t>
            </a:r>
            <a:endParaRPr lang="en-US" dirty="0">
              <a:solidFill>
                <a:schemeClr val="tx1"/>
              </a:solidFill>
            </a:endParaRPr>
          </a:p>
        </p:txBody>
      </p:sp>
      <p:sp>
        <p:nvSpPr>
          <p:cNvPr id="4" name="Text Placeholder 3"/>
          <p:cNvSpPr>
            <a:spLocks noGrp="1"/>
          </p:cNvSpPr>
          <p:nvPr>
            <p:ph type="body" sz="half" idx="2"/>
          </p:nvPr>
        </p:nvSpPr>
        <p:spPr/>
        <p:txBody>
          <a:bodyPr/>
          <a:lstStyle/>
          <a:p>
            <a:endParaRPr lang="en-US"/>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0616" y="-1"/>
            <a:ext cx="6350000" cy="72125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12995" y="266700"/>
            <a:ext cx="6335395" cy="6076950"/>
          </a:xfrm>
        </p:spPr>
        <p:txBody>
          <a:bodyPr>
            <a:normAutofit lnSpcReduction="10000"/>
          </a:bodyPr>
          <a:lstStyle/>
          <a:p>
            <a:r>
              <a:rPr lang="en-US" altLang="en-US" dirty="0">
                <a:solidFill>
                  <a:srgbClr val="002060"/>
                </a:solidFill>
              </a:rPr>
              <a:t> </a:t>
            </a:r>
            <a:r>
              <a:rPr lang="en-US" altLang="en-US" dirty="0">
                <a:solidFill>
                  <a:srgbClr val="002060"/>
                </a:solidFill>
                <a:latin typeface="+mj-lt"/>
                <a:cs typeface="+mj-lt"/>
              </a:rPr>
              <a:t>Main Libraries and Functions Explained</a:t>
            </a:r>
            <a:endParaRPr lang="en-US" altLang="en-US" dirty="0">
              <a:solidFill>
                <a:srgbClr val="002060"/>
              </a:solidFill>
              <a:latin typeface="+mj-lt"/>
              <a:cs typeface="+mj-lt"/>
            </a:endParaRPr>
          </a:p>
          <a:p>
            <a:r>
              <a:rPr lang="en-US" altLang="en-US" dirty="0">
                <a:solidFill>
                  <a:srgbClr val="0070C0"/>
                </a:solidFill>
                <a:latin typeface="+mj-lt"/>
                <a:cs typeface="+mj-lt"/>
              </a:rPr>
              <a:t>cv2 (OpenCV)</a:t>
            </a:r>
            <a:r>
              <a:rPr lang="en-US" altLang="en-US" dirty="0">
                <a:solidFill>
                  <a:srgbClr val="0070C0"/>
                </a:solidFill>
                <a:latin typeface="Tahoma" panose="020B0604030504040204" charset="0"/>
                <a:cs typeface="Tahoma" panose="020B0604030504040204" charset="0"/>
              </a:rPr>
              <a:t>:</a:t>
            </a:r>
            <a:r>
              <a:rPr lang="en-US" altLang="en-US" dirty="0">
                <a:solidFill>
                  <a:schemeClr val="tx1">
                    <a:lumMod val="95000"/>
                    <a:lumOff val="5000"/>
                  </a:schemeClr>
                </a:solidFill>
                <a:latin typeface="Tahoma" panose="020B0604030504040204" charset="0"/>
                <a:cs typeface="Tahoma" panose="020B0604030504040204" charset="0"/>
              </a:rPr>
              <a:t> </a:t>
            </a:r>
            <a:r>
              <a:rPr lang="en-US" altLang="en-US" dirty="0">
                <a:solidFill>
                  <a:schemeClr val="tx1">
                    <a:lumMod val="95000"/>
                    <a:lumOff val="5000"/>
                  </a:schemeClr>
                </a:solidFill>
                <a:latin typeface="Bookman Old Style" panose="02050604050505020204" charset="0"/>
                <a:cs typeface="Bookman Old Style" panose="02050604050505020204" charset="0"/>
              </a:rPr>
              <a:t>Used for image processing, displaying images, drawing rectangles and text.</a:t>
            </a:r>
            <a:endParaRPr lang="en-US" altLang="en-US" dirty="0">
              <a:solidFill>
                <a:schemeClr val="tx1">
                  <a:lumMod val="95000"/>
                  <a:lumOff val="5000"/>
                </a:schemeClr>
              </a:solidFill>
              <a:latin typeface="Bookman Old Style" panose="02050604050505020204" charset="0"/>
              <a:cs typeface="Bookman Old Style" panose="02050604050505020204" charset="0"/>
            </a:endParaRPr>
          </a:p>
          <a:p>
            <a:r>
              <a:rPr lang="en-US" altLang="en-US" dirty="0">
                <a:solidFill>
                  <a:srgbClr val="0070C0"/>
                </a:solidFill>
                <a:latin typeface="+mj-lt"/>
                <a:cs typeface="+mj-lt"/>
              </a:rPr>
              <a:t>face_recognition</a:t>
            </a:r>
            <a:r>
              <a:rPr lang="en-US" altLang="en-US" dirty="0">
                <a:solidFill>
                  <a:srgbClr val="0070C0"/>
                </a:solidFill>
                <a:latin typeface="Tahoma" panose="020B0604030504040204" charset="0"/>
                <a:cs typeface="Tahoma" panose="020B0604030504040204" charset="0"/>
              </a:rPr>
              <a:t>:</a:t>
            </a:r>
            <a:r>
              <a:rPr lang="en-US" altLang="en-US" dirty="0">
                <a:gradFill>
                  <a:gsLst>
                    <a:gs pos="50000">
                      <a:schemeClr val="tx1"/>
                    </a:gs>
                    <a:gs pos="0">
                      <a:schemeClr val="tx1">
                        <a:lumMod val="25000"/>
                        <a:lumOff val="75000"/>
                      </a:schemeClr>
                    </a:gs>
                    <a:gs pos="100000">
                      <a:schemeClr val="tx1">
                        <a:lumMod val="85000"/>
                      </a:schemeClr>
                    </a:gs>
                  </a:gsLst>
                  <a:lin ang="5400000" scaled="1"/>
                </a:gradFill>
                <a:latin typeface="Bookman Old Style" panose="02050604050505020204" charset="0"/>
                <a:cs typeface="Bookman Old Style" panose="02050604050505020204" charset="0"/>
              </a:rPr>
              <a:t>Detects faces, computes face encodings, and compares unknown faces with known faces.</a:t>
            </a:r>
            <a:endParaRPr lang="en-US" altLang="en-US" dirty="0">
              <a:gradFill>
                <a:gsLst>
                  <a:gs pos="50000">
                    <a:schemeClr val="tx1"/>
                  </a:gs>
                  <a:gs pos="0">
                    <a:schemeClr val="tx1">
                      <a:lumMod val="25000"/>
                      <a:lumOff val="75000"/>
                    </a:schemeClr>
                  </a:gs>
                  <a:gs pos="100000">
                    <a:schemeClr val="tx1">
                      <a:lumMod val="85000"/>
                    </a:schemeClr>
                  </a:gs>
                </a:gsLst>
                <a:lin ang="5400000" scaled="1"/>
              </a:gradFill>
              <a:latin typeface="Bookman Old Style" panose="02050604050505020204" charset="0"/>
              <a:cs typeface="Bookman Old Style" panose="02050604050505020204" charset="0"/>
            </a:endParaRPr>
          </a:p>
          <a:p>
            <a:r>
              <a:rPr lang="en-US" altLang="en-US" dirty="0">
                <a:solidFill>
                  <a:srgbClr val="0070C0"/>
                </a:solidFill>
                <a:latin typeface="+mj-lt"/>
                <a:cs typeface="+mj-lt"/>
              </a:rPr>
              <a:t>numpy (np)</a:t>
            </a:r>
            <a:r>
              <a:rPr lang="en-US" altLang="en-US" dirty="0">
                <a:gradFill>
                  <a:gsLst>
                    <a:gs pos="50000">
                      <a:schemeClr val="tx1"/>
                    </a:gs>
                    <a:gs pos="0">
                      <a:schemeClr val="tx1">
                        <a:lumMod val="25000"/>
                        <a:lumOff val="75000"/>
                      </a:schemeClr>
                    </a:gs>
                    <a:gs pos="100000">
                      <a:schemeClr val="tx1">
                        <a:lumMod val="85000"/>
                      </a:schemeClr>
                    </a:gs>
                  </a:gsLst>
                  <a:lin ang="5400000" scaled="1"/>
                </a:gradFill>
                <a:latin typeface="Tahoma" panose="020B0604030504040204" charset="0"/>
                <a:cs typeface="Tahoma" panose="020B0604030504040204" charset="0"/>
              </a:rPr>
              <a:t>:</a:t>
            </a:r>
            <a:r>
              <a:rPr lang="en-US" altLang="en-US" dirty="0">
                <a:solidFill>
                  <a:schemeClr val="tx1">
                    <a:lumMod val="95000"/>
                    <a:lumOff val="5000"/>
                  </a:schemeClr>
                </a:solidFill>
                <a:latin typeface="Bookman Old Style" panose="02050604050505020204" charset="0"/>
                <a:cs typeface="Bookman Old Style" panose="02050604050505020204" charset="0"/>
              </a:rPr>
              <a:t>Handles arrays and numerical operations. Useful for computing distances between face encodings.</a:t>
            </a:r>
            <a:endParaRPr lang="en-US" altLang="en-US" dirty="0">
              <a:solidFill>
                <a:schemeClr val="tx1">
                  <a:lumMod val="95000"/>
                  <a:lumOff val="5000"/>
                </a:schemeClr>
              </a:solidFill>
              <a:latin typeface="Bookman Old Style" panose="02050604050505020204" charset="0"/>
              <a:cs typeface="Bookman Old Style" panose="02050604050505020204" charset="0"/>
            </a:endParaRPr>
          </a:p>
          <a:p>
            <a:r>
              <a:rPr lang="en-US" altLang="en-US" dirty="0">
                <a:solidFill>
                  <a:srgbClr val="0070C0"/>
                </a:solidFill>
                <a:latin typeface="+mj-lt"/>
                <a:cs typeface="+mj-lt"/>
              </a:rPr>
              <a:t>Pillow (PIL):</a:t>
            </a:r>
            <a:r>
              <a:rPr lang="en-US" altLang="en-US" dirty="0">
                <a:solidFill>
                  <a:schemeClr val="tx1">
                    <a:lumMod val="95000"/>
                    <a:lumOff val="5000"/>
                  </a:schemeClr>
                </a:solidFill>
                <a:latin typeface="+mj-lt"/>
                <a:cs typeface="+mj-lt"/>
              </a:rPr>
              <a:t>Opens and converts images to RGB format compatible with OpenCV.</a:t>
            </a:r>
            <a:endParaRPr lang="en-US" altLang="en-US" dirty="0">
              <a:solidFill>
                <a:schemeClr val="tx1">
                  <a:lumMod val="95000"/>
                  <a:lumOff val="5000"/>
                </a:schemeClr>
              </a:solidFill>
              <a:latin typeface="+mj-lt"/>
              <a:cs typeface="+mj-lt"/>
            </a:endParaRPr>
          </a:p>
          <a:p>
            <a:r>
              <a:rPr lang="en-US" altLang="en-US" dirty="0">
                <a:solidFill>
                  <a:srgbClr val="0070C0"/>
                </a:solidFill>
                <a:latin typeface="+mj-lt"/>
                <a:cs typeface="+mj-lt"/>
              </a:rPr>
              <a:t>requests</a:t>
            </a:r>
            <a:r>
              <a:rPr lang="en-US" altLang="en-US" dirty="0">
                <a:solidFill>
                  <a:schemeClr val="tx1">
                    <a:lumMod val="95000"/>
                    <a:lumOff val="5000"/>
                  </a:schemeClr>
                </a:solidFill>
                <a:latin typeface="+mj-lt"/>
                <a:cs typeface="+mj-lt"/>
              </a:rPr>
              <a:t>:Fetches images from URLs. Handles HTTP requests and responses.</a:t>
            </a:r>
            <a:endParaRPr lang="en-US" altLang="en-US" dirty="0">
              <a:solidFill>
                <a:schemeClr val="tx1">
                  <a:lumMod val="95000"/>
                  <a:lumOff val="5000"/>
                </a:schemeClr>
              </a:solidFill>
              <a:latin typeface="+mj-lt"/>
              <a:cs typeface="+mj-lt"/>
            </a:endParaRPr>
          </a:p>
          <a:p>
            <a:r>
              <a:rPr lang="en-US" altLang="en-US" dirty="0">
                <a:solidFill>
                  <a:srgbClr val="0070C0"/>
                </a:solidFill>
                <a:latin typeface="+mj-lt"/>
                <a:cs typeface="+mj-lt"/>
              </a:rPr>
              <a:t>base64 &amp; re: </a:t>
            </a:r>
            <a:r>
              <a:rPr lang="en-US" altLang="en-US" dirty="0">
                <a:solidFill>
                  <a:schemeClr val="tx1">
                    <a:lumMod val="95000"/>
                    <a:lumOff val="5000"/>
                  </a:schemeClr>
                </a:solidFill>
                <a:latin typeface="+mj-lt"/>
                <a:cs typeface="+mj-lt"/>
              </a:rPr>
              <a:t>Used for decoding images from Base64 strings (data URLs) and applying regex operations.</a:t>
            </a:r>
            <a:endParaRPr lang="en-US" altLang="en-US" dirty="0">
              <a:solidFill>
                <a:schemeClr val="tx1">
                  <a:lumMod val="95000"/>
                  <a:lumOff val="5000"/>
                </a:schemeClr>
              </a:solidFill>
              <a:latin typeface="+mj-lt"/>
              <a:cs typeface="+mj-lt"/>
            </a:endParaRPr>
          </a:p>
        </p:txBody>
      </p:sp>
      <p:sp>
        <p:nvSpPr>
          <p:cNvPr id="4" name="Text Placeholder 3"/>
          <p:cNvSpPr>
            <a:spLocks noGrp="1"/>
          </p:cNvSpPr>
          <p:nvPr>
            <p:ph type="body" sz="half" idx="2"/>
          </p:nvPr>
        </p:nvSpPr>
        <p:spPr/>
        <p:txBody>
          <a:bodyPr/>
          <a:lstStyle/>
          <a:p>
            <a:endParaRPr 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4637314"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32045" y="786130"/>
            <a:ext cx="7194550" cy="5294630"/>
          </a:xfrm>
        </p:spPr>
        <p:txBody>
          <a:bodyPr>
            <a:normAutofit/>
          </a:bodyPr>
          <a:lstStyle/>
          <a:p>
            <a:r>
              <a:rPr lang="en-US" dirty="0">
                <a:solidFill>
                  <a:srgbClr val="0070C0"/>
                </a:solidFill>
                <a:latin typeface="Bookman Old Style" panose="02050604050505020204" charset="0"/>
                <a:cs typeface="Bookman Old Style" panose="02050604050505020204" charset="0"/>
              </a:rPr>
              <a:t>Methodology</a:t>
            </a:r>
            <a:endParaRPr lang="en-US" dirty="0">
              <a:solidFill>
                <a:srgbClr val="0070C0"/>
              </a:solidFill>
              <a:latin typeface="Bookman Old Style" panose="02050604050505020204" charset="0"/>
              <a:cs typeface="Bookman Old Style" panose="02050604050505020204" charset="0"/>
            </a:endParaRPr>
          </a:p>
          <a:p>
            <a:endParaRPr lang="en-US" dirty="0">
              <a:solidFill>
                <a:schemeClr val="accent1"/>
              </a:solidFill>
            </a:endParaRPr>
          </a:p>
          <a:p>
            <a:r>
              <a:rPr lang="en-US" dirty="0">
                <a:gradFill>
                  <a:gsLst>
                    <a:gs pos="50000">
                      <a:schemeClr val="tx1"/>
                    </a:gs>
                    <a:gs pos="0">
                      <a:schemeClr val="tx1">
                        <a:lumMod val="25000"/>
                        <a:lumOff val="75000"/>
                      </a:schemeClr>
                    </a:gs>
                    <a:gs pos="100000">
                      <a:schemeClr val="tx1">
                        <a:lumMod val="85000"/>
                      </a:schemeClr>
                    </a:gs>
                  </a:gsLst>
                  <a:lin ang="5400000" scaled="1"/>
                </a:gradFill>
                <a:latin typeface="+mj-lt"/>
                <a:cs typeface="+mj-lt"/>
              </a:rPr>
              <a:t>The project is divided into three main phases:</a:t>
            </a:r>
            <a:endParaRPr lang="en-US" dirty="0">
              <a:gradFill>
                <a:gsLst>
                  <a:gs pos="50000">
                    <a:schemeClr val="tx1"/>
                  </a:gs>
                  <a:gs pos="0">
                    <a:schemeClr val="tx1">
                      <a:lumMod val="25000"/>
                      <a:lumOff val="75000"/>
                    </a:schemeClr>
                  </a:gs>
                  <a:gs pos="100000">
                    <a:schemeClr val="tx1">
                      <a:lumMod val="85000"/>
                    </a:schemeClr>
                  </a:gs>
                </a:gsLst>
                <a:lin ang="5400000" scaled="1"/>
              </a:gradFill>
              <a:latin typeface="+mj-lt"/>
              <a:cs typeface="+mj-lt"/>
            </a:endParaRPr>
          </a:p>
          <a:p>
            <a:r>
              <a:rPr lang="en-US" dirty="0">
                <a:gradFill>
                  <a:gsLst>
                    <a:gs pos="50000">
                      <a:schemeClr val="tx1"/>
                    </a:gs>
                    <a:gs pos="0">
                      <a:schemeClr val="tx1">
                        <a:lumMod val="25000"/>
                        <a:lumOff val="75000"/>
                      </a:schemeClr>
                    </a:gs>
                    <a:gs pos="100000">
                      <a:schemeClr val="tx1">
                        <a:lumMod val="85000"/>
                      </a:schemeClr>
                    </a:gs>
                  </a:gsLst>
                  <a:lin ang="5400000" scaled="1"/>
                </a:gradFill>
                <a:latin typeface="+mj-lt"/>
                <a:cs typeface="+mj-lt"/>
              </a:rPr>
              <a:t>1 - Loading the image from url link that we brought from google or any browser.</a:t>
            </a:r>
            <a:endParaRPr lang="en-US" dirty="0">
              <a:gradFill>
                <a:gsLst>
                  <a:gs pos="50000">
                    <a:schemeClr val="tx1"/>
                  </a:gs>
                  <a:gs pos="0">
                    <a:schemeClr val="tx1">
                      <a:lumMod val="25000"/>
                      <a:lumOff val="75000"/>
                    </a:schemeClr>
                  </a:gs>
                  <a:gs pos="100000">
                    <a:schemeClr val="tx1">
                      <a:lumMod val="85000"/>
                    </a:schemeClr>
                  </a:gs>
                </a:gsLst>
                <a:lin ang="5400000" scaled="1"/>
              </a:gradFill>
              <a:latin typeface="+mj-lt"/>
              <a:cs typeface="+mj-lt"/>
            </a:endParaRPr>
          </a:p>
          <a:p>
            <a:r>
              <a:rPr lang="en-US" dirty="0">
                <a:gradFill>
                  <a:gsLst>
                    <a:gs pos="50000">
                      <a:schemeClr val="tx1"/>
                    </a:gs>
                    <a:gs pos="0">
                      <a:schemeClr val="tx1">
                        <a:lumMod val="25000"/>
                        <a:lumOff val="75000"/>
                      </a:schemeClr>
                    </a:gs>
                    <a:gs pos="100000">
                      <a:schemeClr val="tx1">
                        <a:lumMod val="85000"/>
                      </a:schemeClr>
                    </a:gs>
                  </a:gsLst>
                  <a:lin ang="5400000" scaled="1"/>
                </a:gradFill>
                <a:latin typeface="+mj-lt"/>
                <a:cs typeface="+mj-lt"/>
              </a:rPr>
              <a:t>2 - The program analyzes the image and all  features of the people in it.</a:t>
            </a:r>
            <a:endParaRPr lang="en-US" dirty="0">
              <a:gradFill>
                <a:gsLst>
                  <a:gs pos="50000">
                    <a:schemeClr val="tx1"/>
                  </a:gs>
                  <a:gs pos="0">
                    <a:schemeClr val="tx1">
                      <a:lumMod val="25000"/>
                      <a:lumOff val="75000"/>
                    </a:schemeClr>
                  </a:gs>
                  <a:gs pos="100000">
                    <a:schemeClr val="tx1">
                      <a:lumMod val="85000"/>
                    </a:schemeClr>
                  </a:gs>
                </a:gsLst>
                <a:lin ang="5400000" scaled="1"/>
              </a:gradFill>
              <a:latin typeface="+mj-lt"/>
              <a:cs typeface="+mj-lt"/>
            </a:endParaRPr>
          </a:p>
          <a:p>
            <a:r>
              <a:rPr lang="en-US" dirty="0">
                <a:gradFill>
                  <a:gsLst>
                    <a:gs pos="50000">
                      <a:schemeClr val="tx1"/>
                    </a:gs>
                    <a:gs pos="0">
                      <a:schemeClr val="tx1">
                        <a:lumMod val="25000"/>
                        <a:lumOff val="75000"/>
                      </a:schemeClr>
                    </a:gs>
                    <a:gs pos="100000">
                      <a:schemeClr val="tx1">
                        <a:lumMod val="85000"/>
                      </a:schemeClr>
                    </a:gs>
                  </a:gsLst>
                  <a:lin ang="5400000" scaled="1"/>
                </a:gradFill>
                <a:latin typeface="+mj-lt"/>
                <a:cs typeface="+mj-lt"/>
              </a:rPr>
              <a:t>3 - then it searches through the (Known faces) file to find the owner of the picture using  face_recognition library.</a:t>
            </a:r>
            <a:endParaRPr lang="en-US" dirty="0">
              <a:gradFill>
                <a:gsLst>
                  <a:gs pos="50000">
                    <a:schemeClr val="tx1"/>
                  </a:gs>
                  <a:gs pos="0">
                    <a:schemeClr val="tx1">
                      <a:lumMod val="25000"/>
                      <a:lumOff val="75000"/>
                    </a:schemeClr>
                  </a:gs>
                  <a:gs pos="100000">
                    <a:schemeClr val="tx1">
                      <a:lumMod val="85000"/>
                    </a:schemeClr>
                  </a:gs>
                </a:gsLst>
                <a:lin ang="5400000" scaled="1"/>
              </a:gradFill>
              <a:latin typeface="+mj-lt"/>
              <a:cs typeface="+mj-lt"/>
            </a:endParaRPr>
          </a:p>
          <a:p>
            <a:r>
              <a:rPr lang="en-US" dirty="0">
                <a:gradFill>
                  <a:gsLst>
                    <a:gs pos="50000">
                      <a:schemeClr val="tx1"/>
                    </a:gs>
                    <a:gs pos="0">
                      <a:schemeClr val="tx1">
                        <a:lumMod val="25000"/>
                        <a:lumOff val="75000"/>
                      </a:schemeClr>
                    </a:gs>
                    <a:gs pos="100000">
                      <a:schemeClr val="tx1">
                        <a:lumMod val="85000"/>
                      </a:schemeClr>
                    </a:gs>
                  </a:gsLst>
                  <a:lin ang="5400000" scaled="1"/>
                </a:gradFill>
                <a:latin typeface="+mj-lt"/>
                <a:cs typeface="+mj-lt"/>
                <a:sym typeface="+mn-ea"/>
              </a:rPr>
              <a:t>4 - Extract 128-dimensional facial embeddings for each detected face</a:t>
            </a:r>
            <a:r>
              <a:rPr lang="en-US" dirty="0">
                <a:gradFill>
                  <a:gsLst>
                    <a:gs pos="50000">
                      <a:schemeClr val="tx1"/>
                    </a:gs>
                    <a:gs pos="0">
                      <a:schemeClr val="tx1">
                        <a:lumMod val="25000"/>
                        <a:lumOff val="75000"/>
                      </a:schemeClr>
                    </a:gs>
                    <a:gs pos="100000">
                      <a:schemeClr val="tx1">
                        <a:lumMod val="85000"/>
                      </a:schemeClr>
                    </a:gs>
                  </a:gsLst>
                  <a:lin ang="5400000" scaled="1"/>
                </a:gradFill>
                <a:sym typeface="+mn-ea"/>
              </a:rPr>
              <a:t>.</a:t>
            </a:r>
            <a:endParaRPr lang="en-US" dirty="0">
              <a:gradFill>
                <a:gsLst>
                  <a:gs pos="50000">
                    <a:schemeClr val="tx1"/>
                  </a:gs>
                  <a:gs pos="0">
                    <a:schemeClr val="tx1">
                      <a:lumMod val="25000"/>
                      <a:lumOff val="75000"/>
                    </a:schemeClr>
                  </a:gs>
                  <a:gs pos="100000">
                    <a:schemeClr val="tx1">
                      <a:lumMod val="85000"/>
                    </a:schemeClr>
                  </a:gs>
                </a:gsLst>
                <a:lin ang="5400000" scaled="1"/>
              </a:gradFill>
            </a:endParaRPr>
          </a:p>
          <a:p>
            <a:pPr marL="0" indent="0">
              <a:buNone/>
            </a:pPr>
            <a:r>
              <a:rPr lang="en-US" dirty="0">
                <a:sym typeface="+mn-ea"/>
              </a:rPr>
              <a:t> </a:t>
            </a:r>
            <a:endParaRPr lang="en-US" dirty="0"/>
          </a:p>
          <a:p>
            <a:endParaRPr lang="en-US" dirty="0">
              <a:gradFill>
                <a:gsLst>
                  <a:gs pos="50000">
                    <a:schemeClr val="tx1"/>
                  </a:gs>
                  <a:gs pos="0">
                    <a:schemeClr val="tx1">
                      <a:lumMod val="25000"/>
                      <a:lumOff val="75000"/>
                    </a:schemeClr>
                  </a:gs>
                  <a:gs pos="100000">
                    <a:schemeClr val="tx1">
                      <a:lumMod val="85000"/>
                    </a:schemeClr>
                  </a:gs>
                </a:gsLst>
                <a:lin ang="5400000" scaled="1"/>
              </a:gradFill>
              <a:latin typeface="+mj-lt"/>
              <a:cs typeface="+mj-lt"/>
            </a:endParaRPr>
          </a:p>
        </p:txBody>
      </p:sp>
      <p:sp>
        <p:nvSpPr>
          <p:cNvPr id="4" name="Text Placeholder 3"/>
          <p:cNvSpPr>
            <a:spLocks noGrp="1"/>
          </p:cNvSpPr>
          <p:nvPr>
            <p:ph type="body" sz="half" idx="2"/>
          </p:nvPr>
        </p:nvSpPr>
        <p:spPr/>
        <p:txBody>
          <a:bodyPr/>
          <a:lstStyle/>
          <a:p>
            <a:endParaRPr lang="en-US"/>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4683967"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Results:</a:t>
            </a:r>
            <a:endParaRPr lang="en-US" dirty="0"/>
          </a:p>
          <a:p>
            <a:r>
              <a:rPr lang="en-US" dirty="0"/>
              <a:t>The system successfully detects and recognizes faces in real-time. The recognition accuracy depends on the quality of images and the lighting conditions. The system can be enhanced by:</a:t>
            </a:r>
            <a:endParaRPr lang="en-US" dirty="0"/>
          </a:p>
          <a:p>
            <a:r>
              <a:rPr lang="en-US" dirty="0"/>
              <a:t>Increasing the dataset size.</a:t>
            </a:r>
            <a:endParaRPr lang="en-US" dirty="0"/>
          </a:p>
          <a:p>
            <a:r>
              <a:rPr lang="en-US" dirty="0"/>
              <a:t>Applying image preprocessing techniques like histogram equalization.</a:t>
            </a:r>
            <a:endParaRPr lang="en-US" dirty="0"/>
          </a:p>
          <a:p>
            <a:r>
              <a:rPr lang="en-US" dirty="0"/>
              <a:t>Using more advanced AI models such as deep convolutional neural networks (CNNs) for better feature extraction.</a:t>
            </a:r>
            <a:endParaRPr lang="en-US" dirty="0"/>
          </a:p>
          <a:p>
            <a:endParaRPr lang="en-US" dirty="0"/>
          </a:p>
        </p:txBody>
      </p:sp>
      <p:sp>
        <p:nvSpPr>
          <p:cNvPr id="4" name="Text Placeholder 3"/>
          <p:cNvSpPr>
            <a:spLocks noGrp="1"/>
          </p:cNvSpPr>
          <p:nvPr>
            <p:ph type="body" sz="half" idx="2"/>
          </p:nvPr>
        </p:nvSpPr>
        <p:spPr/>
        <p:txBody>
          <a:bodyPr/>
          <a:lstStyle/>
          <a:p>
            <a:endParaRPr lang="en-US"/>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4646645"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Conclusion</a:t>
            </a:r>
            <a:endParaRPr lang="en-US" dirty="0"/>
          </a:p>
          <a:p>
            <a:endParaRPr lang="en-US" dirty="0"/>
          </a:p>
          <a:p>
            <a:r>
              <a:rPr lang="en-US" dirty="0"/>
              <a:t>This project demonstrates how Python and AI can be used to create a robust face recognition system. Such systems have practical applications in security, smart home devices, attendance tracking, and personalized user experiences. By leveraging libraries like OpenCV and </a:t>
            </a:r>
            <a:r>
              <a:rPr lang="en-US" dirty="0" err="1"/>
              <a:t>face_recognition</a:t>
            </a:r>
            <a:r>
              <a:rPr lang="en-US" dirty="0"/>
              <a:t>, developers can build high-performance facial recognition applications with minimal effort.</a:t>
            </a:r>
            <a:endParaRPr lang="en-US" dirty="0"/>
          </a:p>
        </p:txBody>
      </p:sp>
      <p:sp>
        <p:nvSpPr>
          <p:cNvPr id="4" name="Text Placeholder 3"/>
          <p:cNvSpPr>
            <a:spLocks noGrp="1"/>
          </p:cNvSpPr>
          <p:nvPr>
            <p:ph type="body" sz="half" idx="2"/>
          </p:nvPr>
        </p:nvSpPr>
        <p:spPr/>
        <p:txBody>
          <a:bodyPr/>
          <a:lstStyle/>
          <a:p>
            <a:endParaRPr lang="en-US"/>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4618653"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2385"/>
            <a:ext cx="4606290" cy="6826250"/>
          </a:xfrm>
        </p:spPr>
        <p:txBody>
          <a:bodyPr>
            <a:normAutofit fontScale="90000"/>
          </a:bodyPr>
          <a:lstStyle/>
          <a:p>
            <a:pPr algn="l"/>
            <a:br>
              <a:rPr lang="en-US"/>
            </a:br>
            <a:br>
              <a:rPr lang="en-US"/>
            </a:br>
            <a:br>
              <a:rPr lang="en-US"/>
            </a:br>
            <a:br>
              <a:rPr lang="en-US"/>
            </a:br>
            <a:br>
              <a:rPr lang="en-US"/>
            </a:br>
            <a:br>
              <a:rPr lang="en-US"/>
            </a:br>
            <a:br>
              <a:rPr lang="en-US"/>
            </a:br>
            <a:br>
              <a:rPr lang="en-US"/>
            </a:br>
            <a:br>
              <a:rPr lang="en-US"/>
            </a:br>
            <a:r>
              <a:rPr lang="en-US" altLang="en-US" sz="2665">
                <a:solidFill>
                  <a:srgbClr val="7030A0"/>
                </a:solidFill>
                <a:latin typeface="Consolas" panose="020B0609020204030204" charset="0"/>
                <a:cs typeface="Consolas" panose="020B0609020204030204" charset="0"/>
              </a:rPr>
              <a:t>import</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cv2</a:t>
            </a:r>
            <a:br>
              <a:rPr lang="en-US" altLang="en-US" sz="2665">
                <a:latin typeface="Consolas" panose="020B0609020204030204" charset="0"/>
                <a:cs typeface="Consolas" panose="020B0609020204030204" charset="0"/>
              </a:rPr>
            </a:br>
            <a:r>
              <a:rPr lang="en-US" altLang="en-US" sz="2665">
                <a:solidFill>
                  <a:srgbClr val="7030A0"/>
                </a:solidFill>
                <a:latin typeface="Consolas" panose="020B0609020204030204" charset="0"/>
                <a:cs typeface="Consolas" panose="020B0609020204030204" charset="0"/>
              </a:rPr>
              <a:t>import</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face_recognition</a:t>
            </a:r>
            <a:br>
              <a:rPr lang="en-US" altLang="en-US" sz="2665">
                <a:latin typeface="Consolas" panose="020B0609020204030204" charset="0"/>
                <a:cs typeface="Consolas" panose="020B0609020204030204" charset="0"/>
              </a:rPr>
            </a:br>
            <a:r>
              <a:rPr lang="en-US" altLang="en-US" sz="2665">
                <a:solidFill>
                  <a:srgbClr val="7030A0"/>
                </a:solidFill>
                <a:latin typeface="Consolas" panose="020B0609020204030204" charset="0"/>
                <a:cs typeface="Consolas" panose="020B0609020204030204" charset="0"/>
              </a:rPr>
              <a:t>import</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numpy </a:t>
            </a:r>
            <a:r>
              <a:rPr lang="en-US" altLang="en-US" sz="2665">
                <a:solidFill>
                  <a:srgbClr val="7030A0"/>
                </a:solidFill>
                <a:latin typeface="Consolas" panose="020B0609020204030204" charset="0"/>
                <a:cs typeface="Consolas" panose="020B0609020204030204" charset="0"/>
              </a:rPr>
              <a:t>as</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np</a:t>
            </a:r>
            <a:br>
              <a:rPr lang="en-US" altLang="en-US" sz="2665">
                <a:latin typeface="Consolas" panose="020B0609020204030204" charset="0"/>
                <a:cs typeface="Consolas" panose="020B0609020204030204" charset="0"/>
              </a:rPr>
            </a:br>
            <a:r>
              <a:rPr lang="en-US" altLang="en-US" sz="2665">
                <a:solidFill>
                  <a:srgbClr val="7030A0"/>
                </a:solidFill>
                <a:latin typeface="Consolas" panose="020B0609020204030204" charset="0"/>
                <a:cs typeface="Consolas" panose="020B0609020204030204" charset="0"/>
              </a:rPr>
              <a:t>import</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os</a:t>
            </a:r>
            <a:br>
              <a:rPr lang="en-US" altLang="en-US" sz="2665">
                <a:latin typeface="Consolas" panose="020B0609020204030204" charset="0"/>
                <a:cs typeface="Consolas" panose="020B0609020204030204" charset="0"/>
              </a:rPr>
            </a:br>
            <a:r>
              <a:rPr lang="en-US" altLang="en-US" sz="2665">
                <a:solidFill>
                  <a:srgbClr val="7030A0"/>
                </a:solidFill>
                <a:latin typeface="Consolas" panose="020B0609020204030204" charset="0"/>
                <a:cs typeface="Consolas" panose="020B0609020204030204" charset="0"/>
              </a:rPr>
              <a:t>import</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requests</a:t>
            </a:r>
            <a:br>
              <a:rPr lang="en-US" altLang="en-US" sz="2665">
                <a:latin typeface="Consolas" panose="020B0609020204030204" charset="0"/>
                <a:cs typeface="Consolas" panose="020B0609020204030204" charset="0"/>
              </a:rPr>
            </a:br>
            <a:r>
              <a:rPr lang="en-US" altLang="en-US" sz="2665">
                <a:solidFill>
                  <a:srgbClr val="7030A0"/>
                </a:solidFill>
                <a:latin typeface="Consolas" panose="020B0609020204030204" charset="0"/>
                <a:cs typeface="Consolas" panose="020B0609020204030204" charset="0"/>
              </a:rPr>
              <a:t>import</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base64</a:t>
            </a:r>
            <a:br>
              <a:rPr lang="en-US" altLang="en-US" sz="2665">
                <a:latin typeface="Consolas" panose="020B0609020204030204" charset="0"/>
                <a:cs typeface="Consolas" panose="020B0609020204030204" charset="0"/>
              </a:rPr>
            </a:br>
            <a:r>
              <a:rPr lang="en-US" altLang="en-US" sz="2665">
                <a:solidFill>
                  <a:srgbClr val="7030A0"/>
                </a:solidFill>
                <a:latin typeface="Consolas" panose="020B0609020204030204" charset="0"/>
                <a:cs typeface="Consolas" panose="020B0609020204030204" charset="0"/>
              </a:rPr>
              <a:t>import</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re</a:t>
            </a:r>
            <a:br>
              <a:rPr lang="en-US" altLang="en-US" sz="2665">
                <a:latin typeface="Consolas" panose="020B0609020204030204" charset="0"/>
                <a:cs typeface="Consolas" panose="020B0609020204030204" charset="0"/>
              </a:rPr>
            </a:br>
            <a:r>
              <a:rPr lang="en-US" altLang="en-US" sz="2665">
                <a:solidFill>
                  <a:srgbClr val="7030A0"/>
                </a:solidFill>
                <a:latin typeface="Consolas" panose="020B0609020204030204" charset="0"/>
                <a:cs typeface="Consolas" panose="020B0609020204030204" charset="0"/>
              </a:rPr>
              <a:t>from </a:t>
            </a:r>
            <a:r>
              <a:rPr lang="en-US" altLang="en-US" sz="2665">
                <a:solidFill>
                  <a:srgbClr val="FFFF00"/>
                </a:solidFill>
                <a:latin typeface="Consolas" panose="020B0609020204030204" charset="0"/>
                <a:cs typeface="Consolas" panose="020B0609020204030204" charset="0"/>
              </a:rPr>
              <a:t>io</a:t>
            </a:r>
            <a:r>
              <a:rPr lang="en-US" altLang="en-US" sz="2665">
                <a:latin typeface="Consolas" panose="020B0609020204030204" charset="0"/>
                <a:cs typeface="Consolas" panose="020B0609020204030204" charset="0"/>
              </a:rPr>
              <a:t> </a:t>
            </a:r>
            <a:r>
              <a:rPr lang="en-US" altLang="en-US" sz="2665">
                <a:solidFill>
                  <a:srgbClr val="7030A0"/>
                </a:solidFill>
                <a:latin typeface="Consolas" panose="020B0609020204030204" charset="0"/>
                <a:cs typeface="Consolas" panose="020B0609020204030204" charset="0"/>
              </a:rPr>
              <a:t>import</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BytesIO</a:t>
            </a:r>
            <a:br>
              <a:rPr lang="en-US" altLang="en-US" sz="2665">
                <a:latin typeface="Consolas" panose="020B0609020204030204" charset="0"/>
                <a:cs typeface="Consolas" panose="020B0609020204030204" charset="0"/>
              </a:rPr>
            </a:br>
            <a:r>
              <a:rPr lang="en-US" altLang="en-US" sz="2665">
                <a:solidFill>
                  <a:srgbClr val="7030A0"/>
                </a:solidFill>
                <a:latin typeface="Consolas" panose="020B0609020204030204" charset="0"/>
                <a:cs typeface="Consolas" panose="020B0609020204030204" charset="0"/>
              </a:rPr>
              <a:t>from</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PIL</a:t>
            </a:r>
            <a:r>
              <a:rPr lang="en-US" altLang="en-US" sz="2665">
                <a:latin typeface="Consolas" panose="020B0609020204030204" charset="0"/>
                <a:cs typeface="Consolas" panose="020B0609020204030204" charset="0"/>
              </a:rPr>
              <a:t> </a:t>
            </a:r>
            <a:r>
              <a:rPr lang="en-US" altLang="en-US" sz="2665">
                <a:solidFill>
                  <a:srgbClr val="7030A0"/>
                </a:solidFill>
                <a:latin typeface="Consolas" panose="020B0609020204030204" charset="0"/>
                <a:cs typeface="Consolas" panose="020B0609020204030204" charset="0"/>
              </a:rPr>
              <a:t>import</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Image</a:t>
            </a:r>
            <a:br>
              <a:rPr lang="en-US" altLang="en-US" sz="2665">
                <a:latin typeface="Consolas" panose="020B0609020204030204" charset="0"/>
                <a:cs typeface="Consolas" panose="020B0609020204030204" charset="0"/>
              </a:rPr>
            </a:br>
            <a:r>
              <a:rPr lang="en-US" altLang="en-US" sz="2665">
                <a:solidFill>
                  <a:srgbClr val="7030A0"/>
                </a:solidFill>
                <a:latin typeface="Consolas" panose="020B0609020204030204" charset="0"/>
                <a:cs typeface="Consolas" panose="020B0609020204030204" charset="0"/>
              </a:rPr>
              <a:t>import</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tkinter</a:t>
            </a:r>
            <a:r>
              <a:rPr lang="en-US" altLang="en-US" sz="2665">
                <a:latin typeface="Consolas" panose="020B0609020204030204" charset="0"/>
                <a:cs typeface="Consolas" panose="020B0609020204030204" charset="0"/>
              </a:rPr>
              <a:t> </a:t>
            </a:r>
            <a:r>
              <a:rPr lang="en-US" altLang="en-US" sz="2665">
                <a:solidFill>
                  <a:srgbClr val="7030A0"/>
                </a:solidFill>
                <a:latin typeface="Consolas" panose="020B0609020204030204" charset="0"/>
                <a:cs typeface="Consolas" panose="020B0609020204030204" charset="0"/>
              </a:rPr>
              <a:t>as</a:t>
            </a:r>
            <a:r>
              <a:rPr lang="en-US" altLang="en-US" sz="2665">
                <a:latin typeface="Consolas" panose="020B0609020204030204" charset="0"/>
                <a:cs typeface="Consolas" panose="020B0609020204030204" charset="0"/>
              </a:rPr>
              <a:t> </a:t>
            </a:r>
            <a:r>
              <a:rPr lang="en-US" altLang="en-US" sz="2665">
                <a:solidFill>
                  <a:srgbClr val="FFFF00"/>
                </a:solidFill>
                <a:latin typeface="Consolas" panose="020B0609020204030204" charset="0"/>
                <a:cs typeface="Consolas" panose="020B0609020204030204" charset="0"/>
              </a:rPr>
              <a:t>tk</a:t>
            </a:r>
            <a:br>
              <a:rPr lang="en-US" altLang="en-US" sz="2665">
                <a:latin typeface="Consolas" panose="020B0609020204030204" charset="0"/>
                <a:cs typeface="Consolas" panose="020B0609020204030204" charset="0"/>
              </a:rPr>
            </a:br>
            <a:r>
              <a:rPr lang="en-US" altLang="en-US" sz="2000">
                <a:solidFill>
                  <a:srgbClr val="7030A0"/>
                </a:solidFill>
                <a:latin typeface="Consolas" panose="020B0609020204030204" charset="0"/>
                <a:cs typeface="Consolas" panose="020B0609020204030204" charset="0"/>
              </a:rPr>
              <a:t>from</a:t>
            </a:r>
            <a:r>
              <a:rPr lang="en-US" altLang="en-US" sz="2000">
                <a:latin typeface="Consolas" panose="020B0609020204030204" charset="0"/>
                <a:cs typeface="Consolas" panose="020B0609020204030204" charset="0"/>
              </a:rPr>
              <a:t> </a:t>
            </a:r>
            <a:r>
              <a:rPr lang="en-US" altLang="en-US" sz="2000">
                <a:solidFill>
                  <a:srgbClr val="FFFF00"/>
                </a:solidFill>
                <a:latin typeface="Consolas" panose="020B0609020204030204" charset="0"/>
                <a:cs typeface="Consolas" panose="020B0609020204030204" charset="0"/>
              </a:rPr>
              <a:t>tkinter</a:t>
            </a:r>
            <a:r>
              <a:rPr lang="en-US" altLang="en-US" sz="2000">
                <a:latin typeface="Consolas" panose="020B0609020204030204" charset="0"/>
                <a:cs typeface="Consolas" panose="020B0609020204030204" charset="0"/>
              </a:rPr>
              <a:t> </a:t>
            </a:r>
            <a:r>
              <a:rPr lang="en-US" altLang="en-US" sz="2000">
                <a:solidFill>
                  <a:srgbClr val="7030A0"/>
                </a:solidFill>
                <a:latin typeface="Consolas" panose="020B0609020204030204" charset="0"/>
                <a:cs typeface="Consolas" panose="020B0609020204030204" charset="0"/>
              </a:rPr>
              <a:t>import</a:t>
            </a:r>
            <a:r>
              <a:rPr lang="en-US" altLang="en-US" sz="2000">
                <a:latin typeface="Consolas" panose="020B0609020204030204" charset="0"/>
                <a:cs typeface="Consolas" panose="020B0609020204030204" charset="0"/>
              </a:rPr>
              <a:t> </a:t>
            </a:r>
            <a:r>
              <a:rPr lang="en-US" altLang="en-US" sz="2000">
                <a:solidFill>
                  <a:srgbClr val="FFFF00"/>
                </a:solidFill>
                <a:latin typeface="Consolas" panose="020B0609020204030204" charset="0"/>
                <a:cs typeface="Consolas" panose="020B0609020204030204" charset="0"/>
                <a:sym typeface="+mn-ea"/>
              </a:rPr>
              <a:t>simpledialog, messagebox</a:t>
            </a:r>
            <a:br>
              <a:rPr lang="en-US" altLang="en-US" sz="2000">
                <a:latin typeface="Consolas" panose="020B0609020204030204" charset="0"/>
                <a:cs typeface="Consolas" panose="020B0609020204030204" charset="0"/>
              </a:rPr>
            </a:br>
            <a:r>
              <a:rPr lang="en-US" altLang="en-US" sz="2000">
                <a:latin typeface="Consolas" panose="020B0609020204030204" charset="0"/>
                <a:cs typeface="Consolas" panose="020B0609020204030204" charset="0"/>
                <a:sym typeface="+mn-ea"/>
              </a:rPr>
              <a:t> </a:t>
            </a:r>
            <a:br>
              <a:rPr lang="en-US" altLang="en-US" sz="2665">
                <a:latin typeface="Consolas" panose="020B0609020204030204" charset="0"/>
                <a:cs typeface="Consolas" panose="020B0609020204030204" charset="0"/>
              </a:rPr>
            </a:br>
            <a:br>
              <a:rPr lang="en-US" altLang="en-US" sz="2665"/>
            </a:br>
            <a:br>
              <a:rPr lang="en-US" altLang="en-US" sz="2665"/>
            </a:br>
            <a:br>
              <a:rPr lang="en-US" altLang="en-US" sz="2665"/>
            </a:br>
            <a:br>
              <a:rPr lang="en-US" altLang="en-US" sz="2665"/>
            </a:br>
            <a:r>
              <a:rPr lang="en-US" altLang="en-US" sz="2665"/>
              <a:t> </a:t>
            </a:r>
            <a:endParaRPr lang="en-US" altLang="en-US" sz="2665"/>
          </a:p>
        </p:txBody>
      </p:sp>
      <p:sp>
        <p:nvSpPr>
          <p:cNvPr id="3" name="Content Placeholder 2"/>
          <p:cNvSpPr>
            <a:spLocks noGrp="1"/>
          </p:cNvSpPr>
          <p:nvPr>
            <p:ph idx="1"/>
          </p:nvPr>
        </p:nvSpPr>
        <p:spPr>
          <a:xfrm>
            <a:off x="4743450" y="31750"/>
            <a:ext cx="6644005" cy="6075680"/>
          </a:xfrm>
        </p:spPr>
        <p:txBody>
          <a:bodyPr/>
          <a:lstStyle/>
          <a:p>
            <a:r>
              <a:rPr lang="en-US" dirty="0">
                <a:solidFill>
                  <a:schemeClr val="accent3"/>
                </a:solidFill>
              </a:rPr>
              <a:t> </a:t>
            </a:r>
            <a:endParaRPr lang="en-US" altLang="" dirty="0">
              <a:solidFill>
                <a:schemeClr val="accent3"/>
              </a:solidFill>
            </a:endParaRPr>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datastoreItem>
</file>

<file path=customXml/itemProps2.xml><?xml version="1.0" encoding="utf-8"?>
<ds:datastoreItem xmlns:ds="http://schemas.openxmlformats.org/officeDocument/2006/customXml" ds:itemID="{6F4F4D41-822D-40F2-A7AC-E4E6CB36CA7A}">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{FE1441D3-B2B6-48C2-86C2-B725F4B4D387}TFf0a5ceae-4542-492d-822e-d65a94fb0e1e3b562c5a_win32-009a0557e699</Template>
  <TotalTime>0</TotalTime>
  <Words>2971</Words>
  <Application>WPS Presentation</Application>
  <PresentationFormat>Widescreen</PresentationFormat>
  <Paragraphs>45</Paragraphs>
  <Slides>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vt:i4>
      </vt:variant>
    </vt:vector>
  </HeadingPairs>
  <TitlesOfParts>
    <vt:vector size="20" baseType="lpstr">
      <vt:lpstr>Arial</vt:lpstr>
      <vt:lpstr>SimSun</vt:lpstr>
      <vt:lpstr>Wingdings</vt:lpstr>
      <vt:lpstr>Calibri</vt:lpstr>
      <vt:lpstr>Algerian</vt:lpstr>
      <vt:lpstr>Tahoma</vt:lpstr>
      <vt:lpstr>Bookman Old Style</vt:lpstr>
      <vt:lpstr>Franklin Gothic Book</vt:lpstr>
      <vt:lpstr>Microsoft YaHei</vt:lpstr>
      <vt:lpstr>Arial Unicode MS</vt:lpstr>
      <vt:lpstr>Consolas</vt:lpstr>
      <vt:lpstr>Custom</vt:lpstr>
      <vt:lpstr>Face Recognition with pythonAI</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pixor YT</dc:creator>
  <cp:lastModifiedBy>SAJAD ALI</cp:lastModifiedBy>
  <cp:revision>8</cp:revision>
  <dcterms:created xsi:type="dcterms:W3CDTF">2025-10-23T21:45:00Z</dcterms:created>
  <dcterms:modified xsi:type="dcterms:W3CDTF">2025-11-08T11:37:34Z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903C12C7C2E64236AEFB13B0EB35B291_12</vt:lpwstr>
  </property>
  <property fmtid="{D5CDD505-2E9C-101B-9397-08002B2CF9AE}" pid="4" name="KSOProductBuildVer">
    <vt:lpwstr>1033-12.2.0.23131</vt:lpwstr>
  </property>
</Properties>
</file>